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  <p:sldId id="284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7.xml"/><Relationship Id="rId7" Type="http://schemas.openxmlformats.org/officeDocument/2006/relationships/slide" Target="../slides/slide6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6" Type="http://schemas.openxmlformats.org/officeDocument/2006/relationships/slide" Target="../slides/slide23.xml"/><Relationship Id="rId15" Type="http://schemas.openxmlformats.org/officeDocument/2006/relationships/slide" Target="../slides/slide21.xml"/><Relationship Id="rId14" Type="http://schemas.openxmlformats.org/officeDocument/2006/relationships/slide" Target="../slides/slide20.xml"/><Relationship Id="rId13" Type="http://schemas.openxmlformats.org/officeDocument/2006/relationships/slide" Target="../slides/slide18.xml"/><Relationship Id="rId12" Type="http://schemas.openxmlformats.org/officeDocument/2006/relationships/slide" Target="../slides/slide17.xml"/><Relationship Id="rId11" Type="http://schemas.openxmlformats.org/officeDocument/2006/relationships/slide" Target="../slides/slide12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84f164a8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6d6617515&amp;cid=6d6617515&amp;vtp=1">
            <a:hlinkClick r:id="rId3" action="ppaction://hlinksldjump"/>
          </p:cNvPr>
          <p:cNvSpPr/>
          <p:nvPr/>
        </p:nvSpPr>
        <p:spPr>
          <a:xfrm>
            <a:off x="20665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e73ba1b3f&amp;cid=e73ba1b3f&amp;vtp=1">
            <a:hlinkClick r:id="rId4" action="ppaction://hlinksldjump"/>
          </p:cNvPr>
          <p:cNvSpPr/>
          <p:nvPr/>
        </p:nvSpPr>
        <p:spPr>
          <a:xfrm>
            <a:off x="264261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6020a38fa&amp;cid=6020a38fa&amp;vtp=1">
            <a:hlinkClick r:id="rId5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eba207f4a&amp;cid=eba207f4a&amp;vtp=1">
            <a:hlinkClick r:id="rId6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a54ddc840&amp;cid=a54ddc840&amp;vtp=1">
            <a:hlinkClick r:id="rId7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442312775&amp;cid=442312775&amp;vtp=1">
            <a:hlinkClick r:id="rId8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767169bed&amp;cid=767169bed&amp;vtp=1">
            <a:hlinkClick r:id="rId9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8eebb6c4&amp;cid=a8eebb6c4&amp;vtp=1">
            <a:hlinkClick r:id="rId10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c0cd24415&amp;cid=c0cd24415&amp;vtp=1">
            <a:hlinkClick r:id="rId11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1c7a55b87&amp;cid=1c7a55b87&amp;vtp=1">
            <a:hlinkClick r:id="rId12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7c12415d3&amp;cid=7c12415d3&amp;vtp=1">
            <a:hlinkClick r:id="rId13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8b6941a0f&amp;cid=8b6941a0f&amp;vtp=1">
            <a:hlinkClick r:id="rId14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a61ce27f4&amp;cid=a61ce27f4&amp;vtp=1">
            <a:hlinkClick r:id="rId15" action="ppaction://hlinksldjump"/>
          </p:cNvPr>
          <p:cNvSpPr/>
          <p:nvPr/>
        </p:nvSpPr>
        <p:spPr>
          <a:xfrm>
            <a:off x="897026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f55b96fb2&amp;cid=f55b96fb2&amp;vtp=1">
            <a:hlinkClick r:id="rId16" action="ppaction://hlinksldjump"/>
          </p:cNvPr>
          <p:cNvSpPr/>
          <p:nvPr/>
        </p:nvSpPr>
        <p:spPr>
          <a:xfrm>
            <a:off x="95463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84f164a89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84f164a89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课时评价作业（十二）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*兼爱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1_1#767169bed?pid=5c3677f73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A项，“第二段通过假设论证”错误。根据原文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圣人以治天下为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事者也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起不相爱”可知，第二段直接点明了祸乱产生的根源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运用假设论证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2_1#a8eebb6c4?pid=5c3677f73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23_1#d7a04f439?sp=1&amp;pid=a8eebb6c4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弟自爱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不爱兄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故亏兄而自利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endParaRPr lang="en-US" altLang="zh-CN" sz="2800" dirty="0"/>
          </a:p>
        </p:txBody>
      </p:sp>
      <p:sp>
        <p:nvSpPr>
          <p:cNvPr id="4" name="QB_4_AN.24_1#d7a04f439.blank?pid=a8eebb6c4&amp;color=0,0,0&amp;vpa=8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弟弟爱自己而不爱兄长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因而使兄长受损失而使自己得利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弟自爱”“亏”“利”各1分，大意1分）</a:t>
            </a:r>
            <a:endParaRPr lang="en-US" altLang="zh-CN" sz="2800" dirty="0"/>
          </a:p>
        </p:txBody>
      </p:sp>
      <p:sp>
        <p:nvSpPr>
          <p:cNvPr id="5" name="QB_4_BD.25_1#d8ecab7c1?sp=1&amp;pid=a8eebb6c4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视弟子与臣若其身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恶施不慈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故不孝不慈亡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</a:t>
            </a:r>
            <a:endParaRPr lang="en-US" altLang="zh-CN" sz="2800" dirty="0"/>
          </a:p>
        </p:txBody>
      </p:sp>
      <p:sp>
        <p:nvSpPr>
          <p:cNvPr id="6" name="QB_4_AN.26_1#d8ecab7c1.blank?pid=a8eebb6c4&amp;color=0,0,0&amp;vpa=9&amp;vtp=1&amp;bbb=1&amp;hb=1"/>
          <p:cNvSpPr/>
          <p:nvPr/>
        </p:nvSpPr>
        <p:spPr>
          <a:xfrm>
            <a:off x="612648" y="36836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看待弟弟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、子女与臣下像自己一样，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怎么实行不慈爱的事呢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？所以不孝不慈爱的现象没有了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。（“恶”“施”“亡”各1分，大意1分）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7_1#c0cd24415?sp=1&amp;pid=5c3677f73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课文中说“天下之乱物，具此而已矣”，“乱物”包括哪些内容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</a:t>
            </a:r>
            <a:endParaRPr lang="en-US" altLang="zh-CN" sz="2800" dirty="0"/>
          </a:p>
        </p:txBody>
      </p:sp>
      <p:sp>
        <p:nvSpPr>
          <p:cNvPr id="3" name="QB_3_AN.28_1#c0cd24415.blank?pid=5c3677f73&amp;color=0,0,0&amp;vpa=10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君臣、父子、兄弟之间互相损害；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偷窃和劫夺财物的人伤害别人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；③大夫、诸侯之间争斗攻伐。（每点1分）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c37cb83f?pid=84f164a89&amp;color=0,173,163&amp;vtp=1&amp;bt=1&amp;bbb=1"/>
          <p:cNvSpPr/>
          <p:nvPr/>
        </p:nvSpPr>
        <p:spPr>
          <a:xfrm>
            <a:off x="612648" y="466345"/>
            <a:ext cx="10963656" cy="6485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9_1#b5086816e?pid=dc37cb83f&amp;color=0,0,0&amp;vtp=1&amp;bbb=1&amp;hb=1"/>
          <p:cNvSpPr/>
          <p:nvPr/>
        </p:nvSpPr>
        <p:spPr>
          <a:xfrm>
            <a:off x="612648" y="1111330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江西南昌月考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阅读下面的文言文，完成题目。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所谓治国必先齐其家者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其家不可教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而能教人者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孝者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所以事君也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弟者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所以事长也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慈者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所以使众也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一家仁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一家让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一国兴让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一人贪戾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一国作乱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此谓治国在齐其家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所谓平天下在治其国者上老老而民兴孝上长长而民兴弟上恤孤而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民不倍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所恶于上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毋以使下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所恶于下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毋以事上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民之所好好之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民之所恶恶之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此之谓民之父母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道得众则得国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失众则失国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摘编自《礼记·大学》）</a:t>
            </a:r>
            <a:endParaRPr lang="en-US" altLang="zh-CN" sz="2800" dirty="0"/>
          </a:p>
        </p:txBody>
      </p:sp>
      <p:sp>
        <p:nvSpPr>
          <p:cNvPr id="4" name="QM_3_BD.29_1#b5086816e?pid=dc37cb83f&amp;color=0,0,0&amp;vtp=1&amp;bbb=1&amp;hb=1&amp;zzd= 5"/>
          <p:cNvSpPr/>
          <p:nvPr/>
        </p:nvSpPr>
        <p:spPr>
          <a:xfrm>
            <a:off x="7527830" y="28385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29_1#b5086816e?pid=dc37cb83f&amp;color=0,0,0&amp;vtp=1&amp;bbb=1&amp;hb=1&amp;zzd= 6"/>
          <p:cNvSpPr/>
          <p:nvPr/>
        </p:nvSpPr>
        <p:spPr>
          <a:xfrm>
            <a:off x="1482630" y="34100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9_2#b5086816e?pid=dc37cb83f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子墨子言曰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仁人之事者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必务求兴天下之利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除天下之害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然当今之时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天下之害孰为大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若大国之攻小国也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大家之乱小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强之劫弱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众之暴寡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诈之谋愚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贵之敖贱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此天下之害也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又与为人君者之不惠也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臣者之不忠也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父者之不慈也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子者之不孝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此又天下之害也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3" name="QM_3_BD.29_2#b5086816e?pid=dc37cb83f&amp;color=0,0,0&amp;vtp=1&amp;bt=1&amp;bbb=1&amp;hb=1&amp;zzd= 4"/>
          <p:cNvSpPr/>
          <p:nvPr/>
        </p:nvSpPr>
        <p:spPr>
          <a:xfrm>
            <a:off x="7684993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29_3#b5086816e?pid=dc37cb83f&amp;color=0,0,0&amp;mp=1&amp;vtp=1&amp;bt=1&amp;bbb=1&amp;hb=1"/>
              <p:cNvSpPr/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姑尝本原若众害之所自生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此胡自生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此自爱人利人生与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即必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非然也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必曰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从恶人贼人生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子墨子曰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 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以易别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然即兼之可以易别之故何也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藉为人之国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若为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夫谁独举其国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以攻人之国者哉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为人之都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若为其都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独举其都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以伐人之都者哉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为人之家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若为其家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夫谁独举其家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以乱人之家者哉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为彼犹为己也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然即国都不相攻伐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人家不相乱贼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此天下之害与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天下之利与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即必曰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天下之利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29_3#b5086816e?pid=dc37cb83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r="-47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29_3#b5086816e?pid=dc37cb83f&amp;color=0,0,0&amp;mp=1&amp;vtp=1&amp;bt=1&amp;bbb=1&amp;hb=1&amp;zzd= 2"/>
          <p:cNvSpPr/>
          <p:nvPr/>
        </p:nvSpPr>
        <p:spPr>
          <a:xfrm>
            <a:off x="4798918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29_4#b5086816e?pid=dc37cb83f&amp;color=0,0,0&amp;mp=1&amp;vtp=1&amp;bt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今吾将正求兴天下之利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而取之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以兼为正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是以老而无妻子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有所持养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以终其寿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幼弱孤童之无父母者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有所放依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以长其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不识天下之士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所以皆闻兼而非之者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其故何也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故君子若欲为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惠君忠臣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慈父孝子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友兄悌弟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当若兼之不可不行也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此圣王之道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而万民之大利也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摘编自《墨子·兼爱下》）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注］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①别：将别人与自己区分开，分别对待（相恶）。②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兼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视人如己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（相爱）。③正：同“政”。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29_4#b5086816e?pid=dc37cb83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1c7a55b87?sp=1&amp;pid=b5086816e&amp;color=0,0,0&amp;mp=1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所谓平天下A在治其国者B上老C老而民兴D孝E上长F长而民兴G弟H上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恤孤I而民不倍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4_AN.31_1#1c7a55b87.blank?pid=b5086816e&amp;color=0,0,0&amp;mp=1&amp;vpa=11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BEH（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4_AS.32_1#1c7a55b87?pid=b5086816e&amp;color=0,0,0&amp;vtp=1&amp;bbb=1&amp;hb=1"/>
          <p:cNvSpPr/>
          <p:nvPr/>
        </p:nvSpPr>
        <p:spPr>
          <a:xfrm>
            <a:off x="612648" y="30887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“所谓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者”为固定句式，应在B处断开；“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上老老而民兴孝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上长长而民兴弟”“上恤孤而民不倍”，句式整齐，结构一致，故应在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两处断开。</a:t>
            </a:r>
            <a:endParaRPr lang="en-US" altLang="zh-CN" sz="2800" dirty="0"/>
          </a:p>
        </p:txBody>
      </p:sp>
      <p:sp>
        <p:nvSpPr>
          <p:cNvPr id="5" name="QB_4_BD.30_1#1c7a55b87?sp=1&amp;pid=b5086816e&amp;color=0,0,0&amp;mp=1&amp;vtp=1&amp;bt=1&amp;bbb=1&amp;hb=1&amp;ib=1"/>
          <p:cNvSpPr/>
          <p:nvPr/>
        </p:nvSpPr>
        <p:spPr>
          <a:xfrm>
            <a:off x="23906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30_1#1c7a55b87?sp=1&amp;pid=b5086816e&amp;color=0,0,0&amp;mp=1&amp;vtp=1&amp;bt=1&amp;bbb=1&amp;hb=1&amp;ib=1"/>
          <p:cNvSpPr/>
          <p:nvPr/>
        </p:nvSpPr>
        <p:spPr>
          <a:xfrm>
            <a:off x="44258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30_1#1c7a55b87?sp=1&amp;pid=b5086816e&amp;color=0,0,0&amp;mp=1&amp;vtp=1&amp;bt=1&amp;bbb=1&amp;hb=1&amp;ib=1"/>
          <p:cNvSpPr/>
          <p:nvPr/>
        </p:nvSpPr>
        <p:spPr>
          <a:xfrm>
            <a:off x="53735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30_1#1c7a55b87?sp=1&amp;pid=b5086816e&amp;color=0,0,0&amp;mp=1&amp;vtp=1&amp;bt=1&amp;bbb=1&amp;hb=1&amp;ib=1"/>
          <p:cNvSpPr/>
          <p:nvPr/>
        </p:nvSpPr>
        <p:spPr>
          <a:xfrm>
            <a:off x="70324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30_1#1c7a55b87?sp=1&amp;pid=b5086816e&amp;color=0,0,0&amp;mp=1&amp;vtp=1&amp;bt=1&amp;bbb=1&amp;hb=1&amp;ib=1"/>
          <p:cNvSpPr/>
          <p:nvPr/>
        </p:nvSpPr>
        <p:spPr>
          <a:xfrm>
            <a:off x="76452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30_1#1c7a55b87?sp=1&amp;pid=b5086816e&amp;color=0,0,0&amp;mp=1&amp;vtp=1&amp;bt=1&amp;bbb=1&amp;hb=1&amp;ib=1"/>
          <p:cNvSpPr/>
          <p:nvPr/>
        </p:nvSpPr>
        <p:spPr>
          <a:xfrm>
            <a:off x="85739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30_1#1c7a55b87?sp=1&amp;pid=b5086816e&amp;color=0,0,0&amp;mp=1&amp;vtp=1&amp;bt=1&amp;bbb=1&amp;hb=1&amp;ib=1"/>
          <p:cNvSpPr/>
          <p:nvPr/>
        </p:nvSpPr>
        <p:spPr>
          <a:xfrm>
            <a:off x="101947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30_1#1c7a55b87?sp=1&amp;pid=b5086816e&amp;color=0,0,0&amp;mp=1&amp;vtp=1&amp;bt=1&amp;bbb=1&amp;hb=1&amp;ib=1"/>
          <p:cNvSpPr/>
          <p:nvPr/>
        </p:nvSpPr>
        <p:spPr>
          <a:xfrm>
            <a:off x="108075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30_1#1c7a55b87?sp=1&amp;pid=b5086816e&amp;color=0,0,0&amp;mp=1&amp;vtp=1&amp;bt=1&amp;bbb=1&amp;hb=1&amp;ib=1"/>
          <p:cNvSpPr/>
          <p:nvPr/>
        </p:nvSpPr>
        <p:spPr>
          <a:xfrm>
            <a:off x="1323848" y="2460244"/>
            <a:ext cx="119126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7c12415d3?pid=b5086816e&amp;color=0,0,0&amp;vtp=1&amp;bt=1&amp;bbb=1&amp;h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4_1#7c12415d3.bracket?pid=b5086816e&amp;color=0,0,0&amp;vpa=12&amp;vtp=1"/>
          <p:cNvSpPr/>
          <p:nvPr/>
        </p:nvSpPr>
        <p:spPr>
          <a:xfrm>
            <a:off x="889666" y="1110747"/>
            <a:ext cx="5159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33_2#7c12415d3.choices?pid=b5086816e&amp;color=0,0,0&amp;vtp=1&amp;bbb=1&amp;hb=1"/>
          <p:cNvSpPr/>
          <p:nvPr/>
        </p:nvSpPr>
        <p:spPr>
          <a:xfrm>
            <a:off x="612648" y="1781254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“其家不可教，而能教人者”与“人而不仁”（《〈论语〉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十二章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“而”用法相同。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事，侍奉，与“回虽不敏，请事斯语矣”（《〈论语〉十二章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“事”意思不同。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“若大国之攻小国也”与“无辞让之心”（《人皆有不忍人之心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“之”用法不同。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贼，伤害，与“视人身若其身，谁贼”（《兼爱》）中的“贼”意思相同。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5_1#7c12415d3?pid=b5086816e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A项，“用法相同”错误。表转折/表假设。B项，侍奉/实践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。C项，用于主谓间，取消句子的独立性/结构助词，的。D项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均是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伤害”的意思。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c3677f73?pid=84f164a89&amp;color=0,173,163&amp;vtp=1&amp;bt=1&amp;bbb=1"/>
          <p:cNvSpPr/>
          <p:nvPr/>
        </p:nvSpPr>
        <p:spPr>
          <a:xfrm>
            <a:off x="612648" y="466345"/>
            <a:ext cx="10963656" cy="7071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6d6617515?pid=5c3677f73&amp;color=0,0,0&amp;vtp=1&amp;bbb=1&amp;hb=1"/>
          <p:cNvSpPr/>
          <p:nvPr/>
        </p:nvSpPr>
        <p:spPr>
          <a:xfrm>
            <a:off x="612648" y="1163913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下列句子中，加点词语的意义和用法，都相同的一组是（3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6d6617515.bracket?pid=5c3677f73&amp;color=0,0,0&amp;vpa=1&amp;vtp=1"/>
          <p:cNvSpPr/>
          <p:nvPr/>
        </p:nvSpPr>
        <p:spPr>
          <a:xfrm>
            <a:off x="11024267" y="1163913"/>
            <a:ext cx="515938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3_BD.1_2#6d6617515.choices?pid=5c3677f73&amp;color=0,0,0&amp;vtp=1&amp;bbb=1"/>
          <p:cNvSpPr/>
          <p:nvPr/>
        </p:nvSpPr>
        <p:spPr>
          <a:xfrm>
            <a:off x="612648" y="1767470"/>
            <a:ext cx="10963656" cy="248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圣人以治天下为事者也故窃异室以利其室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故亏父而自利恶得不禁恶而劝爱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虽父之不慈子臣子之不孝君父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此所谓乱也此何也?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皆起不相爱</a:t>
            </a:r>
            <a:endParaRPr lang="en-US" altLang="zh-CN" sz="2800" dirty="0"/>
          </a:p>
        </p:txBody>
      </p:sp>
      <p:sp>
        <p:nvSpPr>
          <p:cNvPr id="6" name="QC_3_AS.3_1#6d6617515?pid=5c3677f73&amp;color=0,0,0&amp;vtp=1&amp;bbb=1&amp;hb=1"/>
          <p:cNvSpPr/>
          <p:nvPr/>
        </p:nvSpPr>
        <p:spPr>
          <a:xfrm>
            <a:off x="612648" y="4307470"/>
            <a:ext cx="109636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C项，都是助词，用于主谓之间，取消句子的独立性。A项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，把/连词，表目的，来。B项，连词，表顺承/连词,表并列。D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表判断语气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/表疑问语气。</a:t>
            </a:r>
            <a:endParaRPr lang="en-US" altLang="zh-CN" sz="2800" dirty="0"/>
          </a:p>
        </p:txBody>
      </p:sp>
      <p:sp>
        <p:nvSpPr>
          <p:cNvPr id="7" name="QC_3_BD.1_2#6d6617515.choices?pid=5c3677f73&amp;color=0,0,0&amp;vtp=1&amp;bbb=1&amp;zzd= 1"/>
          <p:cNvSpPr/>
          <p:nvPr/>
        </p:nvSpPr>
        <p:spPr>
          <a:xfrm>
            <a:off x="2006505" y="24024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_2#6d6617515.choices?pid=5c3677f73&amp;color=0,0,0&amp;vtp=1&amp;bbb=1&amp;zzd= 1"/>
          <p:cNvSpPr/>
          <p:nvPr/>
        </p:nvSpPr>
        <p:spPr>
          <a:xfrm>
            <a:off x="6273705" y="24024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_2#6d6617515.choices?pid=5c3677f73&amp;color=0,0,0&amp;vtp=1&amp;bbb=1&amp;zzd= 3"/>
          <p:cNvSpPr/>
          <p:nvPr/>
        </p:nvSpPr>
        <p:spPr>
          <a:xfrm>
            <a:off x="2341468" y="30247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_2#6d6617515.choices?pid=5c3677f73&amp;color=0,0,0&amp;vtp=1&amp;bbb=1&amp;zzd= 3"/>
          <p:cNvSpPr/>
          <p:nvPr/>
        </p:nvSpPr>
        <p:spPr>
          <a:xfrm>
            <a:off x="5186268" y="30247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_2#6d6617515.choices?pid=5c3677f73&amp;color=0,0,0&amp;vtp=1&amp;bbb=1&amp;zzd= 5"/>
          <p:cNvSpPr/>
          <p:nvPr/>
        </p:nvSpPr>
        <p:spPr>
          <a:xfrm>
            <a:off x="1985868" y="3647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_2#6d6617515.choices?pid=5c3677f73&amp;color=0,0,0&amp;vtp=1&amp;bbb=1&amp;zzd= 5"/>
          <p:cNvSpPr/>
          <p:nvPr/>
        </p:nvSpPr>
        <p:spPr>
          <a:xfrm>
            <a:off x="4119468" y="3647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_2#6d6617515.choices?pid=5c3677f73&amp;color=0,0,0&amp;vtp=1&amp;bbb=1&amp;zzd= 7"/>
          <p:cNvSpPr/>
          <p:nvPr/>
        </p:nvSpPr>
        <p:spPr>
          <a:xfrm>
            <a:off x="2717705" y="4282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_2#6d6617515.choices?pid=5c3677f73&amp;color=0,0,0&amp;vtp=1&amp;bbb=1&amp;zzd= 7"/>
          <p:cNvSpPr/>
          <p:nvPr/>
        </p:nvSpPr>
        <p:spPr>
          <a:xfrm>
            <a:off x="3784505" y="4282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6_1#8b6941a0f?pid=b5086816e&amp;color=0,0,0&amp;vtp=1&amp;bt=1&amp;bbb=1"/>
          <p:cNvSpPr/>
          <p:nvPr/>
        </p:nvSpPr>
        <p:spPr>
          <a:xfrm>
            <a:off x="612648" y="466343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7_1#8b6941a0f.bracket?pid=b5086816e&amp;color=0,0,0&amp;vpa=13&amp;vtp=1"/>
          <p:cNvSpPr/>
          <p:nvPr/>
        </p:nvSpPr>
        <p:spPr>
          <a:xfrm>
            <a:off x="9690767" y="466343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36_2#8b6941a0f.choices?pid=b5086816e&amp;color=0,0,0&amp;vtp=1&amp;bbb=1&amp;hb=1"/>
          <p:cNvSpPr/>
          <p:nvPr/>
        </p:nvSpPr>
        <p:spPr>
          <a:xfrm>
            <a:off x="612648" y="1037474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材料一认为，管理家族时所提倡的孝顺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尊兄和仁慈可以用来侍奉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、长官以及使役民众，可见家族风气影响着国家风气。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材料一认为，君主或士大夫能够关注民众的喜好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并与民众同好同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，顺应民意民心，才能真正成为民众的父母官。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材料二认为，天下之害的根源是国家之间的以大欺小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人与人之间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的以强凌弱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，以及君臣父子都没有尽到应尽的本分。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材料二认为，如果以相爱来施政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可以让没有妻子儿女的老人有人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奉养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，没有父母的幼弱孤童有所依靠而长大成人。</a:t>
            </a:r>
            <a:endParaRPr lang="en-US" altLang="zh-CN" sz="2800" dirty="0"/>
          </a:p>
        </p:txBody>
      </p:sp>
      <p:sp>
        <p:nvSpPr>
          <p:cNvPr id="5" name="QC_4_AS.38_1#8b6941a0f?pid=b5086816e&amp;color=0,0,0&amp;vtp=1&amp;bbb=1"/>
          <p:cNvSpPr/>
          <p:nvPr/>
        </p:nvSpPr>
        <p:spPr>
          <a:xfrm>
            <a:off x="612648" y="571107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C项，理解错误，材料二认为天下之害的根源是“恶人贼人”。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8_1#a61ce27f4?pid=b5086816e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49_1#c54812ba2?sp=1&amp;pid=a61ce27f4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姑尝本原若众害之所自生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此胡自生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此自爱人利人生与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51_1#c54812ba2?pid=a61ce27f4&amp;color=0,0,0&amp;vtp=1&amp;bbb=1&amp;hb=1"/>
          <p:cNvSpPr/>
          <p:nvPr/>
        </p:nvSpPr>
        <p:spPr>
          <a:xfrm>
            <a:off x="612648" y="37014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“本原”，推究；“所自生”，产生的根源；“胡自”，宾语前置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，从哪儿。</a:t>
            </a:r>
            <a:endParaRPr lang="en-US" altLang="zh-CN" sz="2800" dirty="0"/>
          </a:p>
        </p:txBody>
      </p:sp>
      <p:sp>
        <p:nvSpPr>
          <p:cNvPr id="5" name="QB_5_AN.50_1#c54812ba2?sp=1&amp;pid=a61ce27f4&amp;color=0,0,0&amp;vtp=1&amp;bbb=1&amp;hb=1&amp;hla=1"/>
          <p:cNvSpPr/>
          <p:nvPr/>
        </p:nvSpPr>
        <p:spPr>
          <a:xfrm>
            <a:off x="612648" y="17126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姑且试着推究这许多祸害产生的根源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这是从哪儿产生的呢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这是从关爱别人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、有利于别人产生的吗?（“本原”“所自生”“胡自”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2_1#0c1dcb3df?sp=1&amp;pid=a61ce27f4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不识天下之士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所以皆闻兼而非之者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其故何也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endParaRPr lang="en-US" altLang="zh-CN" sz="2800" dirty="0"/>
          </a:p>
        </p:txBody>
      </p:sp>
      <p:sp>
        <p:nvSpPr>
          <p:cNvPr id="3" name="QB_5_AN.43_1#0c1dcb3df.blank?pid=a61ce27f4&amp;color=0,0,0&amp;vpa=14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不知道天下的士人听到相爱之说而加以非议是什么缘故呢？（“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识”“非”“故何”各1分，大意1分）</a:t>
            </a:r>
            <a:endParaRPr lang="en-US" altLang="zh-CN" sz="2800" dirty="0"/>
          </a:p>
        </p:txBody>
      </p:sp>
      <p:sp>
        <p:nvSpPr>
          <p:cNvPr id="4" name="QB_5_AS.44_1#0c1dcb3df?pid=a61ce27f4&amp;color=0,0,0&amp;vtp=1&amp;bbb=1"/>
          <p:cNvSpPr/>
          <p:nvPr/>
        </p:nvSpPr>
        <p:spPr>
          <a:xfrm>
            <a:off x="612648" y="2454354"/>
            <a:ext cx="114871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“识”，知道；“非”，非议；“故何”，宾语前置，何故，什么缘故。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8_1#f55b96fb2?sp=1&amp;pid=b5086816e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两则材料对治国理政分别提出了哪些观点？请简要概括。（3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50_1#f55b96fb2?pid=b5086816e&amp;color=0,0,0&amp;vtp=1&amp;bbb=1&amp;hb=1"/>
          <p:cNvSpPr/>
          <p:nvPr/>
        </p:nvSpPr>
        <p:spPr>
          <a:xfrm>
            <a:off x="612648" y="3089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本题要求分析两则材料对治国理政提出的观点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先在材料中找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到与治国理政相关的句子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，再进行分点概括即可。</a:t>
            </a:r>
            <a:endParaRPr lang="en-US" altLang="zh-CN" sz="2800" dirty="0"/>
          </a:p>
        </p:txBody>
      </p:sp>
      <p:sp>
        <p:nvSpPr>
          <p:cNvPr id="4" name="QB_4_AN.49_1#f55b96fb2?sp=1&amp;pid=b5086816e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材料一：要在齐家的基础上治国，方能治天下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居于上位的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人要以身作则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，有同理心，争取民众的拥护。②材料二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要以兼爱来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施政治国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。（答出一点得1分，答出两点得3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6_2#f55b96fb2?pid=b5086816e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所谓要治理好国家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，必须先使家族中的各种关系整齐有序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自己家族的各种关系不能管理好而能管理好一国之民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这是没有的事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。孝敬父母，可以用来侍奉君主；敬爱兄长，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可以用来侍奉长官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仁慈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，可以用来使役民众。一家仁爱相亲，一国就会仁爱成风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谦让相敬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，一国就会谦让成风；一人贪婪暴戾，一国就会大乱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叫作治理好国家首先要使家庭中的各种关系整齐有序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6_3#f55b96fb2?pid=b5086816e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所谓要平定天下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，就先要治理好自己的国家，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统治者敬重老人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百姓就会孝顺成风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；统治者敬爱兄长，百姓就会敬爱兄长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统治者体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恤幼年丧父的人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百姓就不会背弃信义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厌恶上级的所作所为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要用同样的做法对待下级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；厌恶下级的所作所为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就不要用同样的做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法对待上级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。百姓喜爱的就喜爱，百姓厌恶的就厌恶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这就是所说的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百姓的父母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。得到民众的拥护就会得到国家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失去民众的拥护就会失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去国家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6_4#f55b96fb2?pid=b5086816e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墨子说道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：“仁人的事业，应当努力追求兴起天下之利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除去天下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。”然而现在，天下之害，什么算是最大的呢？回答说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例如大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国攻伐小国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，大家族侵扰小家族，强大者强迫弱小者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人多者欺凌人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，狡诈者算计愚笨者，尊贵者傲视卑贱者，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这就是天下的祸害呀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又如做国君的不仁爱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，做臣子的不忠诚，做父亲的不慈爱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做儿子的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不孝顺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，这又都是天下的祸害。”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6_4#f55b96fb2?pid=b5086816e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姑且试着推究这许多祸害产生的根源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：这是从哪儿产生的呢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是从关爱别人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、有利于别人产生的吗？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就必然说“不是这样的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“是从憎恶别人、伤害别人产生的”。所以相恶是不对的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：“要用相爱来取代相恶。”既然如此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那么可以用相爱来取代相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恶的原因是什么呢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？回答说：“假如对待别人的国家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像对待自己的国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，谁还会动用本国的力量来攻伐别人的国家呢？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对待别人的城邑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像对待自己的城邑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谁还会动用自己城邑的力量来攻伐别人的城邑呢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对待别人的家族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，就像对待自己的家族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谁还会动用自己家族的力量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来侵扰别人的家族呢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对待别人就像对待自己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既然如此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那么国家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6_4#f55b96fb2?pid=b5086816e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城邑不相互攻伐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，个人、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家族不相互侵扰伤害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，这是天下之害呢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还是天下之利呢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？就必然说是‘天下之利’了。”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现在我将寻求兴起天下之利的办法而采取它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，以相爱来施政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此年老而没有妻子儿女的人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，有人奉养而终其一生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没有父母的幼弱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孤童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，有所依靠而长大成人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不知道天下的士人听到相爱之说而加以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非议是什么缘故呢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所以君子假如想要做仁爱之君、忠诚之臣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慈爱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、孝顺之子、友爱之兄、敬顺之弟，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对于兼爱就不可以不去实行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这是圣王的大道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，是万民最大的利益。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_1#e73ba1b3f?pid=5c3677f73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下列句子中，没有通假字的一项是（3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5_1#e73ba1b3f.bracket?pid=5c3677f73&amp;color=0,0,0&amp;vpa=2&amp;vtp=1"/>
          <p:cNvSpPr/>
          <p:nvPr/>
        </p:nvSpPr>
        <p:spPr>
          <a:xfrm>
            <a:off x="7734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4_2#e73ba1b3f.choices?pid=5c3677f73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当察乱何自起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故不孝不慈亡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则弗能攻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故盗贼有亡</a:t>
            </a:r>
            <a:endParaRPr lang="en-US" altLang="zh-CN" sz="2800" dirty="0"/>
          </a:p>
        </p:txBody>
      </p:sp>
      <p:sp>
        <p:nvSpPr>
          <p:cNvPr id="5" name="QC_3_AS.6_1#e73ba1b3f?pid=5c3677f73&amp;color=0,0,0&amp;vtp=1&amp;bbb=1&amp;hb=1"/>
          <p:cNvSpPr/>
          <p:nvPr/>
        </p:nvSpPr>
        <p:spPr>
          <a:xfrm>
            <a:off x="612648" y="243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A项，“当”同“尝”。B项，“亡”同“无”。D项，“有”同“又”;“亡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7_1#6020a38fa?pid=5c3677f73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下列句子中，加点词语的古今词义相同的一项是（3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8_1#6020a38fa.bracket?pid=5c3677f73&amp;color=0,0,0&amp;vpa=3&amp;vtp=1"/>
          <p:cNvSpPr/>
          <p:nvPr/>
        </p:nvSpPr>
        <p:spPr>
          <a:xfrm>
            <a:off x="100590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7_2#6020a38fa.choices?pid=5c3677f73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臣子之不孝君父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治乱者何独不然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犹有大夫之相乱家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故贼人以利其身</a:t>
            </a:r>
            <a:endParaRPr lang="en-US" altLang="zh-CN" sz="2800" dirty="0"/>
          </a:p>
        </p:txBody>
      </p:sp>
      <p:sp>
        <p:nvSpPr>
          <p:cNvPr id="5" name="QC_3_AS.9_1#6020a38fa?pid=5c3677f73&amp;color=0,0,0&amp;vtp=1&amp;bbb=1&amp;hb=1"/>
          <p:cNvSpPr/>
          <p:nvPr/>
        </p:nvSpPr>
        <p:spPr>
          <a:xfrm>
            <a:off x="612648" y="24307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B项中的“治乱”在此处古今词义相同，指“治理祸乱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A、C、D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三项的古今词义都不相同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，其古义分别为“臣与子”“卿大夫的封地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害别人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6" name="QC_3_BD.7_2#6020a38fa.choices?pid=5c3677f73&amp;color=0,0,0&amp;vtp=1&amp;bbb=1&amp;zzd= 1"/>
          <p:cNvSpPr/>
          <p:nvPr/>
        </p:nvSpPr>
        <p:spPr>
          <a:xfrm>
            <a:off x="12953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7_2#6020a38fa.choices?pid=5c3677f73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7_2#6020a38fa.choices?pid=5c3677f73&amp;color=0,0,0&amp;vtp=1&amp;bbb=1&amp;zzd= 1"/>
          <p:cNvSpPr/>
          <p:nvPr/>
        </p:nvSpPr>
        <p:spPr>
          <a:xfrm>
            <a:off x="68645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7_2#6020a38fa.choices?pid=5c3677f73&amp;color=0,0,0&amp;vtp=1&amp;bbb=1&amp;zzd= 1"/>
          <p:cNvSpPr/>
          <p:nvPr/>
        </p:nvSpPr>
        <p:spPr>
          <a:xfrm>
            <a:off x="72201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7_2#6020a38fa.choices?pid=5c3677f73&amp;color=0,0,0&amp;vtp=1&amp;bbb=1&amp;zzd= 3"/>
          <p:cNvSpPr/>
          <p:nvPr/>
        </p:nvSpPr>
        <p:spPr>
          <a:xfrm>
            <a:off x="37638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7_2#6020a38fa.choices?pid=5c3677f73&amp;color=0,0,0&amp;vtp=1&amp;bbb=1&amp;zzd= 3"/>
          <p:cNvSpPr/>
          <p:nvPr/>
        </p:nvSpPr>
        <p:spPr>
          <a:xfrm>
            <a:off x="72408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7_2#6020a38fa.choices?pid=5c3677f73&amp;color=0,0,0&amp;vtp=1&amp;bbb=1&amp;zzd= 3"/>
          <p:cNvSpPr/>
          <p:nvPr/>
        </p:nvSpPr>
        <p:spPr>
          <a:xfrm>
            <a:off x="75964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eba207f4a?pid=5c3677f73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下列句子中，加点词语没有词类活用现象的一项是（3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eba207f4a.bracket?pid=5c3677f73&amp;color=0,0,0&amp;vpa=4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0_2#eba207f4a.choices?pid=5c3677f73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视人身若其身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谁贼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故窃异室以利其室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故亏父而自利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君臣父子皆能孝慈</a:t>
            </a:r>
            <a:endParaRPr lang="en-US" altLang="zh-CN" sz="2800" dirty="0"/>
          </a:p>
        </p:txBody>
      </p:sp>
      <p:sp>
        <p:nvSpPr>
          <p:cNvPr id="5" name="QC_3_AS.12_1#eba207f4a?pid=5c3677f73&amp;color=0,0,0&amp;vtp=1&amp;bbb=1&amp;hb=1"/>
          <p:cNvSpPr/>
          <p:nvPr/>
        </p:nvSpPr>
        <p:spPr>
          <a:xfrm>
            <a:off x="612648" y="243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A项，贼，名词作动词，伤害。B项，利，使动用法，使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。C项，亏，使动用法，使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受损失。</a:t>
            </a:r>
            <a:endParaRPr lang="en-US" altLang="zh-CN" sz="2800" dirty="0"/>
          </a:p>
        </p:txBody>
      </p:sp>
      <p:sp>
        <p:nvSpPr>
          <p:cNvPr id="6" name="QC_3_BD.10_2#eba207f4a.choices?pid=5c3677f73&amp;color=0,0,0&amp;vtp=1&amp;bbb=1&amp;zzd= 1"/>
          <p:cNvSpPr/>
          <p:nvPr/>
        </p:nvSpPr>
        <p:spPr>
          <a:xfrm>
            <a:off x="41401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0_2#eba207f4a.choices?pid=5c3677f73&amp;color=0,0,0&amp;vtp=1&amp;bbb=1&amp;zzd= 1"/>
          <p:cNvSpPr/>
          <p:nvPr/>
        </p:nvSpPr>
        <p:spPr>
          <a:xfrm>
            <a:off x="86425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0_2#eba207f4a.choices?pid=5c3677f73&amp;color=0,0,0&amp;vtp=1&amp;bbb=1&amp;zzd= 3"/>
          <p:cNvSpPr/>
          <p:nvPr/>
        </p:nvSpPr>
        <p:spPr>
          <a:xfrm>
            <a:off x="16302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0_2#eba207f4a.choices?pid=5c3677f73&amp;color=0,0,0&amp;vtp=1&amp;bbb=1&amp;zzd= 3"/>
          <p:cNvSpPr/>
          <p:nvPr/>
        </p:nvSpPr>
        <p:spPr>
          <a:xfrm>
            <a:off x="90188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a54ddc840?pid=5c3677f73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下列句子中，对句式类型的解说，不正确的一项是（3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a54ddc840.bracket?pid=5c3677f73&amp;color=0,0,0&amp;vpa=5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3_2#a54ddc840.choices?pid=5c3677f73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子自爱。（宾语前置句，翻译时语序应先调整为“子爱自”）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臣子之不孝君父，所谓乱也。（判断句，“也”表判断）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皆起不相爱。（省略句）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不可以不劝爱人者，此也。（定语后置句）</a:t>
            </a:r>
            <a:endParaRPr lang="en-US" altLang="zh-CN" sz="2800" dirty="0"/>
          </a:p>
        </p:txBody>
      </p:sp>
      <p:sp>
        <p:nvSpPr>
          <p:cNvPr id="5" name="QC_3_AS.15_1#a54ddc840?pid=5c3677f73&amp;color=0,0,0&amp;vtp=1&amp;bbb=1&amp;hb=1"/>
          <p:cNvSpPr/>
          <p:nvPr/>
        </p:nvSpPr>
        <p:spPr>
          <a:xfrm>
            <a:off x="612648" y="370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此句是判断句。这一句子判断标志主要体现在指示代词“此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判断语气词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“也”上。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6_1#442312775?pid=5c3677f73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下列判断不正确的一项是（3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7_1#442312775.bracket?pid=5c3677f73&amp;color=0,0,0&amp;vpa=6&amp;vtp=1"/>
          <p:cNvSpPr/>
          <p:nvPr/>
        </p:nvSpPr>
        <p:spPr>
          <a:xfrm>
            <a:off x="6325266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6_2#442312775.choices?pid=5c3677f73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“盗爱其室”与“室中更无人，惟有乳下孙”（《石壕吏》）中的“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字含义相同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“恶得不禁恶而劝爱”与“向使三国各爱其地”（《六国论》）中的“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字含义相同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“当察乱何自起”与“料大王士卒足以当项王乎”（《鸿门宴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当”字含义不相同。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“视父兄与君若其身”与“视为止，行为迟”（《庖丁解牛》）中的“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字含义不相同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8_1#442312775?pid=5c3677f73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B项，相爱/爱惜。A项，都是“家”的意思。C项，同“尝”，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尝试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，比得上。D项，看待/眼睛。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767169bed?pid=5c3677f73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下列对课文有关内容的概述，不正确的一项是（3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767169bed.bracket?pid=5c3677f73&amp;color=0,0,0&amp;vpa=7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9_2#767169bed.choices?pid=5c3677f73&amp;color=0,0,0&amp;vtp=1&amp;bbb=1&amp;hb=1"/>
          <p:cNvSpPr/>
          <p:nvPr/>
        </p:nvSpPr>
        <p:spPr>
          <a:xfrm>
            <a:off x="612648" y="10845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第二段通过假设论证指出天下动乱不休的起因就在于人人只知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”而“不相爱”。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《墨子》说理语言浅显且正反论说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这种文风与墨家思想的受众是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中下层人民有关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课文论述了“兼爱”对治理天下的重要性及践行“兼爱”之道的具体方法。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墨子的“兼相爱”与“交相利”密切结合，认为“爱人”就是要“利人”。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5482</Words>
  <Application>WPS 演示</Application>
  <PresentationFormat>宽屏</PresentationFormat>
  <Paragraphs>273</Paragraphs>
  <Slides>28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2025-09-03T02:38:35Z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80017ED320DE49E6856762C280C3067E_12</vt:lpwstr>
  </property>
  <property fmtid="{D5CDD505-2E9C-101B-9397-08002B2CF9AE}" pid="3" name="KSOProductBuildVer">
    <vt:lpwstr>2052-12.1.0.22529</vt:lpwstr>
  </property>
</Properties>
</file>